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8"/>
  </p:notesMasterIdLst>
  <p:sldIdLst>
    <p:sldId id="256" r:id="rId2"/>
    <p:sldId id="258" r:id="rId3"/>
    <p:sldId id="263" r:id="rId4"/>
    <p:sldId id="261" r:id="rId5"/>
    <p:sldId id="267" r:id="rId6"/>
    <p:sldId id="268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543" autoAdjust="0"/>
    <p:restoredTop sz="86340" autoAdjust="0"/>
  </p:normalViewPr>
  <p:slideViewPr>
    <p:cSldViewPr snapToGrid="0">
      <p:cViewPr varScale="1">
        <p:scale>
          <a:sx n="70" d="100"/>
          <a:sy n="70" d="100"/>
        </p:scale>
        <p:origin x="90" y="186"/>
      </p:cViewPr>
      <p:guideLst/>
    </p:cSldViewPr>
  </p:slideViewPr>
  <p:outlineViewPr>
    <p:cViewPr>
      <p:scale>
        <a:sx n="33" d="100"/>
        <a:sy n="33" d="100"/>
      </p:scale>
      <p:origin x="0" y="-486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7B6584-F5A5-46B0-B58B-7BDCF0091C16}" type="datetimeFigureOut">
              <a:rPr lang="pt-BR" smtClean="0"/>
              <a:t>14/02/2022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0018DD-5A29-4D68-839D-189462BA1E1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953585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dirty="0"/>
              <a:pPr/>
              <a:t>2/14/2022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dirty="0"/>
              <a:pPr/>
              <a:t>2/14/2022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2/14/2022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4567-0DE4-3F47-BF90-CB84690072F9}" type="datetimeFigureOut">
              <a:rPr lang="en-US" dirty="0"/>
              <a:pPr/>
              <a:t>2/14/2022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dirty="0"/>
              <a:pPr/>
              <a:t>2/14/2022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dirty="0"/>
              <a:pPr/>
              <a:t>2/14/2022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dirty="0"/>
              <a:pPr/>
              <a:t>2/14/2022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2/14/2022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dirty="0"/>
              <a:pPr/>
              <a:t>2/14/2022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dirty="0"/>
              <a:pPr/>
              <a:t>2/14/2022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dirty="0"/>
              <a:pPr/>
              <a:t>2/14/2022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dirty="0"/>
              <a:pPr/>
              <a:t>2/14/2022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dirty="0"/>
              <a:pPr/>
              <a:t>2/14/2022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8C79C5D-2A6F-F04D-97DA-BEF2467B64E4}" type="datetimeFigureOut">
              <a:rPr lang="en-US" dirty="0"/>
              <a:pPr/>
              <a:t>2/14/2022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 dirty="0"/>
              <a:pPr/>
              <a:t>2/14/2022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3" r:id="rId9"/>
    <p:sldLayoutId id="2147483657" r:id="rId10"/>
    <p:sldLayoutId id="2147483666" r:id="rId11"/>
    <p:sldLayoutId id="2147483661" r:id="rId12"/>
    <p:sldLayoutId id="2147483658" r:id="rId13"/>
    <p:sldLayoutId id="2147483659" r:id="rId1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iogoalves/intelligent-systems-project/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5ED24A-71E9-41EC-ADB5-7638B39CF5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Apresentação dos exercícios </a:t>
            </a:r>
            <a:r>
              <a:rPr lang="pt-BR" dirty="0" err="1"/>
              <a:t>Desenv</a:t>
            </a:r>
            <a:r>
              <a:rPr lang="pt-BR" dirty="0"/>
              <a:t>. de Sistemas Inteligentes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3FE10CB-00B3-492A-A4FE-4864405F35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928884"/>
          </a:xfrm>
        </p:spPr>
        <p:txBody>
          <a:bodyPr>
            <a:normAutofit fontScale="77500" lnSpcReduction="20000"/>
          </a:bodyPr>
          <a:lstStyle/>
          <a:p>
            <a:r>
              <a:rPr lang="pt-BR" dirty="0"/>
              <a:t>Diogo</a:t>
            </a:r>
          </a:p>
          <a:p>
            <a:r>
              <a:rPr lang="pt-BR" dirty="0"/>
              <a:t>15/02/2022</a:t>
            </a:r>
          </a:p>
          <a:p>
            <a:r>
              <a:rPr lang="pt-BR" dirty="0">
                <a:hlinkClick r:id="rId2"/>
              </a:rPr>
              <a:t>https://github.com/diogoalves/intelligent-systems-project/</a:t>
            </a:r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24081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5C1BE5-22D8-4EA4-81B8-ED36D56289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Premissas e Contexto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CD670CA-2067-4BA3-9871-2625EA42DE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7015103" cy="3636511"/>
          </a:xfrm>
        </p:spPr>
        <p:txBody>
          <a:bodyPr>
            <a:normAutofit/>
          </a:bodyPr>
          <a:lstStyle/>
          <a:p>
            <a:r>
              <a:rPr lang="pt-BR" dirty="0"/>
              <a:t>Premissas</a:t>
            </a:r>
          </a:p>
          <a:p>
            <a:pPr lvl="1"/>
            <a:r>
              <a:rPr lang="pt-BR" dirty="0"/>
              <a:t>Existe um padrão, não consigo defini-lo matematicamente, mas tenho os dados.</a:t>
            </a:r>
          </a:p>
          <a:p>
            <a:pPr lvl="1"/>
            <a:r>
              <a:rPr lang="pt-BR" dirty="0"/>
              <a:t>Utilizei o arquivo do exercício 2 como Test set.</a:t>
            </a:r>
          </a:p>
          <a:p>
            <a:pPr lvl="1"/>
            <a:r>
              <a:rPr lang="pt-BR" dirty="0"/>
              <a:t>Training e Test igualmente desbalanceados.</a:t>
            </a:r>
          </a:p>
          <a:p>
            <a:r>
              <a:rPr lang="pt-BR" dirty="0"/>
              <a:t>Contexto</a:t>
            </a:r>
          </a:p>
          <a:p>
            <a:pPr lvl="1"/>
            <a:r>
              <a:rPr lang="pt-BR" dirty="0"/>
              <a:t>Treinamento em uma máquina antiga  i5-3570 16GB (máquina de 10 anos). Esforço dentro do tempo do curso (+- 16h).</a:t>
            </a:r>
          </a:p>
          <a:p>
            <a:pPr lvl="1"/>
            <a:endParaRPr lang="pt-BR" dirty="0"/>
          </a:p>
          <a:p>
            <a:pPr marL="0" indent="0">
              <a:buNone/>
            </a:pPr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DF5F696-1ACE-41A4-AB9C-883BDB1BE4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42537" y="1981582"/>
            <a:ext cx="1295581" cy="1333686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B89381FB-8344-4529-83D2-78B0DBE85E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2378" y="3429000"/>
            <a:ext cx="4001058" cy="3210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553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20D480-E483-411F-85D9-78F854608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Modelo + Métricas (Arquitetura)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D5927F8-A335-49BD-B153-FC87C3E704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923" y="2238013"/>
            <a:ext cx="4288440" cy="3636511"/>
          </a:xfrm>
        </p:spPr>
        <p:txBody>
          <a:bodyPr/>
          <a:lstStyle/>
          <a:p>
            <a:r>
              <a:rPr lang="pt-BR" baseline="0" dirty="0"/>
              <a:t>Utiliza informação de 6 colunas.</a:t>
            </a:r>
          </a:p>
          <a:p>
            <a:r>
              <a:rPr lang="pt-BR" baseline="0" dirty="0"/>
              <a:t>K-</a:t>
            </a:r>
            <a:r>
              <a:rPr lang="pt-BR" dirty="0" err="1"/>
              <a:t>means</a:t>
            </a:r>
            <a:r>
              <a:rPr lang="pt-BR" dirty="0"/>
              <a:t> </a:t>
            </a:r>
            <a:r>
              <a:rPr lang="pt-BR" baseline="0" dirty="0"/>
              <a:t>para agrupar 3 colunas numéricas.</a:t>
            </a:r>
          </a:p>
          <a:p>
            <a:r>
              <a:rPr lang="pt-BR" baseline="0" dirty="0"/>
              <a:t>Classificador é um </a:t>
            </a:r>
            <a:r>
              <a:rPr lang="pt-BR" baseline="0" dirty="0" err="1"/>
              <a:t>Support</a:t>
            </a:r>
            <a:r>
              <a:rPr lang="pt-BR" baseline="0" dirty="0"/>
              <a:t> Vector </a:t>
            </a:r>
            <a:r>
              <a:rPr lang="pt-BR" baseline="0" dirty="0" err="1"/>
              <a:t>Machine</a:t>
            </a:r>
            <a:r>
              <a:rPr lang="pt-BR" baseline="0" dirty="0"/>
              <a:t> linear.</a:t>
            </a:r>
          </a:p>
          <a:p>
            <a:r>
              <a:rPr lang="pt-BR" baseline="0" dirty="0"/>
              <a:t>Pipeline de </a:t>
            </a:r>
            <a:r>
              <a:rPr lang="pt-BR" baseline="0" dirty="0" err="1"/>
              <a:t>cross</a:t>
            </a:r>
            <a:r>
              <a:rPr lang="pt-BR" baseline="0" dirty="0"/>
              <a:t> validação 5 k-</a:t>
            </a:r>
            <a:r>
              <a:rPr lang="pt-BR" baseline="0" dirty="0" err="1"/>
              <a:t>fold</a:t>
            </a:r>
            <a:r>
              <a:rPr lang="pt-BR" baseline="0" dirty="0"/>
              <a:t> e avaliação a partir da média da acurácia e F1_score</a:t>
            </a:r>
          </a:p>
        </p:txBody>
      </p:sp>
      <p:grpSp>
        <p:nvGrpSpPr>
          <p:cNvPr id="68" name="Agrupar 67">
            <a:extLst>
              <a:ext uri="{FF2B5EF4-FFF2-40B4-BE49-F238E27FC236}">
                <a16:creationId xmlns:a16="http://schemas.microsoft.com/office/drawing/2014/main" id="{320DD71E-381A-4F1C-A13B-76F6B09D83C1}"/>
              </a:ext>
            </a:extLst>
          </p:cNvPr>
          <p:cNvGrpSpPr/>
          <p:nvPr/>
        </p:nvGrpSpPr>
        <p:grpSpPr>
          <a:xfrm>
            <a:off x="5074689" y="2114832"/>
            <a:ext cx="6889855" cy="4529586"/>
            <a:chOff x="5074689" y="2114832"/>
            <a:chExt cx="6889855" cy="4529586"/>
          </a:xfrm>
        </p:grpSpPr>
        <p:sp>
          <p:nvSpPr>
            <p:cNvPr id="4" name="Retângulo 3">
              <a:extLst>
                <a:ext uri="{FF2B5EF4-FFF2-40B4-BE49-F238E27FC236}">
                  <a16:creationId xmlns:a16="http://schemas.microsoft.com/office/drawing/2014/main" id="{9E2FF58F-7320-45E2-B740-4259CCFD50F1}"/>
                </a:ext>
              </a:extLst>
            </p:cNvPr>
            <p:cNvSpPr/>
            <p:nvPr/>
          </p:nvSpPr>
          <p:spPr>
            <a:xfrm>
              <a:off x="5074689" y="2114833"/>
              <a:ext cx="1105467" cy="38270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50" dirty="0" err="1"/>
                <a:t>title</a:t>
              </a:r>
              <a:endParaRPr lang="pt-BR" sz="1050" dirty="0"/>
            </a:p>
          </p:txBody>
        </p:sp>
        <p:sp>
          <p:nvSpPr>
            <p:cNvPr id="5" name="Retângulo 4">
              <a:extLst>
                <a:ext uri="{FF2B5EF4-FFF2-40B4-BE49-F238E27FC236}">
                  <a16:creationId xmlns:a16="http://schemas.microsoft.com/office/drawing/2014/main" id="{51123F70-4B95-456F-B795-BD16FCFE88DA}"/>
                </a:ext>
              </a:extLst>
            </p:cNvPr>
            <p:cNvSpPr/>
            <p:nvPr/>
          </p:nvSpPr>
          <p:spPr>
            <a:xfrm>
              <a:off x="6237016" y="2114833"/>
              <a:ext cx="1105468" cy="38270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50" dirty="0" err="1"/>
                <a:t>concatented_tags</a:t>
              </a:r>
              <a:endParaRPr lang="pt-BR" sz="1050" dirty="0"/>
            </a:p>
          </p:txBody>
        </p:sp>
        <p:sp>
          <p:nvSpPr>
            <p:cNvPr id="6" name="Retângulo 5">
              <a:extLst>
                <a:ext uri="{FF2B5EF4-FFF2-40B4-BE49-F238E27FC236}">
                  <a16:creationId xmlns:a16="http://schemas.microsoft.com/office/drawing/2014/main" id="{A7C685EC-9539-4C81-9A20-BC6E6E2ADCB1}"/>
                </a:ext>
              </a:extLst>
            </p:cNvPr>
            <p:cNvSpPr/>
            <p:nvPr/>
          </p:nvSpPr>
          <p:spPr>
            <a:xfrm>
              <a:off x="7399344" y="2114833"/>
              <a:ext cx="1105468" cy="38270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50" dirty="0"/>
                <a:t>query</a:t>
              </a:r>
            </a:p>
          </p:txBody>
        </p:sp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99115292-3D05-47C0-ADAF-FF17806E11A7}"/>
                </a:ext>
              </a:extLst>
            </p:cNvPr>
            <p:cNvSpPr/>
            <p:nvPr/>
          </p:nvSpPr>
          <p:spPr>
            <a:xfrm>
              <a:off x="8552588" y="2114833"/>
              <a:ext cx="1105468" cy="382703"/>
            </a:xfrm>
            <a:prstGeom prst="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50" dirty="0" err="1"/>
                <a:t>price</a:t>
              </a:r>
              <a:endParaRPr lang="pt-BR" sz="1050" dirty="0"/>
            </a:p>
          </p:txBody>
        </p:sp>
        <p:sp>
          <p:nvSpPr>
            <p:cNvPr id="8" name="Retângulo 7">
              <a:extLst>
                <a:ext uri="{FF2B5EF4-FFF2-40B4-BE49-F238E27FC236}">
                  <a16:creationId xmlns:a16="http://schemas.microsoft.com/office/drawing/2014/main" id="{EB9DA1D6-1B59-4FE9-A937-33611B916305}"/>
                </a:ext>
              </a:extLst>
            </p:cNvPr>
            <p:cNvSpPr/>
            <p:nvPr/>
          </p:nvSpPr>
          <p:spPr>
            <a:xfrm>
              <a:off x="9705832" y="2114833"/>
              <a:ext cx="1105468" cy="382703"/>
            </a:xfrm>
            <a:prstGeom prst="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50" dirty="0" err="1"/>
                <a:t>weight</a:t>
              </a:r>
              <a:endParaRPr lang="pt-BR" sz="1050" dirty="0"/>
            </a:p>
          </p:txBody>
        </p:sp>
        <p:sp>
          <p:nvSpPr>
            <p:cNvPr id="9" name="Retângulo 8">
              <a:extLst>
                <a:ext uri="{FF2B5EF4-FFF2-40B4-BE49-F238E27FC236}">
                  <a16:creationId xmlns:a16="http://schemas.microsoft.com/office/drawing/2014/main" id="{2F6E5E30-7688-4E74-AF31-DD6433B05905}"/>
                </a:ext>
              </a:extLst>
            </p:cNvPr>
            <p:cNvSpPr/>
            <p:nvPr/>
          </p:nvSpPr>
          <p:spPr>
            <a:xfrm>
              <a:off x="10859076" y="2114832"/>
              <a:ext cx="1105468" cy="382703"/>
            </a:xfrm>
            <a:prstGeom prst="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50" dirty="0" err="1"/>
                <a:t>minimum_quantity</a:t>
              </a:r>
              <a:endParaRPr lang="pt-BR" sz="1050" dirty="0"/>
            </a:p>
          </p:txBody>
        </p:sp>
        <p:sp>
          <p:nvSpPr>
            <p:cNvPr id="11" name="Retângulo: Cantos Arredondados 10">
              <a:extLst>
                <a:ext uri="{FF2B5EF4-FFF2-40B4-BE49-F238E27FC236}">
                  <a16:creationId xmlns:a16="http://schemas.microsoft.com/office/drawing/2014/main" id="{8FCDDB6D-269D-4415-B86E-8A8CC1D23237}"/>
                </a:ext>
              </a:extLst>
            </p:cNvPr>
            <p:cNvSpPr/>
            <p:nvPr/>
          </p:nvSpPr>
          <p:spPr>
            <a:xfrm>
              <a:off x="9356677" y="2758004"/>
              <a:ext cx="1803778" cy="736979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K-</a:t>
              </a:r>
              <a:r>
                <a:rPr lang="pt-BR" dirty="0" err="1"/>
                <a:t>means</a:t>
              </a:r>
              <a:endParaRPr lang="pt-BR" dirty="0"/>
            </a:p>
          </p:txBody>
        </p:sp>
        <p:sp>
          <p:nvSpPr>
            <p:cNvPr id="12" name="Retângulo 11">
              <a:extLst>
                <a:ext uri="{FF2B5EF4-FFF2-40B4-BE49-F238E27FC236}">
                  <a16:creationId xmlns:a16="http://schemas.microsoft.com/office/drawing/2014/main" id="{22AE2514-D614-4D0E-92F9-E23EFC29D181}"/>
                </a:ext>
              </a:extLst>
            </p:cNvPr>
            <p:cNvSpPr/>
            <p:nvPr/>
          </p:nvSpPr>
          <p:spPr>
            <a:xfrm>
              <a:off x="8552588" y="3673566"/>
              <a:ext cx="3411956" cy="38270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50" dirty="0" err="1"/>
                <a:t>kmeans_PriceWeightMinimum_quantity</a:t>
              </a:r>
              <a:endParaRPr lang="pt-BR" sz="1050" dirty="0"/>
            </a:p>
          </p:txBody>
        </p:sp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939B9EBF-B4A9-42B9-84E5-00EF2EEC7362}"/>
                </a:ext>
              </a:extLst>
            </p:cNvPr>
            <p:cNvSpPr/>
            <p:nvPr/>
          </p:nvSpPr>
          <p:spPr>
            <a:xfrm>
              <a:off x="6919415" y="4412821"/>
              <a:ext cx="3548418" cy="38270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400" dirty="0"/>
                <a:t>Bag </a:t>
              </a:r>
              <a:r>
                <a:rPr lang="pt-BR" sz="1400" dirty="0" err="1"/>
                <a:t>of</a:t>
              </a:r>
              <a:r>
                <a:rPr lang="pt-BR" sz="1400" dirty="0"/>
                <a:t> words</a:t>
              </a:r>
            </a:p>
          </p:txBody>
        </p:sp>
        <p:sp>
          <p:nvSpPr>
            <p:cNvPr id="14" name="Retângulo: Cantos Arredondados 13">
              <a:extLst>
                <a:ext uri="{FF2B5EF4-FFF2-40B4-BE49-F238E27FC236}">
                  <a16:creationId xmlns:a16="http://schemas.microsoft.com/office/drawing/2014/main" id="{9B7B0B06-0946-4FC4-B4F9-70D92254A9B1}"/>
                </a:ext>
              </a:extLst>
            </p:cNvPr>
            <p:cNvSpPr/>
            <p:nvPr/>
          </p:nvSpPr>
          <p:spPr>
            <a:xfrm>
              <a:off x="7730295" y="5041778"/>
              <a:ext cx="2217769" cy="736979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SVM</a:t>
              </a:r>
            </a:p>
          </p:txBody>
        </p:sp>
        <p:sp>
          <p:nvSpPr>
            <p:cNvPr id="16" name="Retângulo: Canto Dobrado 15">
              <a:extLst>
                <a:ext uri="{FF2B5EF4-FFF2-40B4-BE49-F238E27FC236}">
                  <a16:creationId xmlns:a16="http://schemas.microsoft.com/office/drawing/2014/main" id="{FF79D8A4-33A5-4F6D-920C-89E9D2DC81CE}"/>
                </a:ext>
              </a:extLst>
            </p:cNvPr>
            <p:cNvSpPr/>
            <p:nvPr/>
          </p:nvSpPr>
          <p:spPr>
            <a:xfrm>
              <a:off x="7445996" y="6177206"/>
              <a:ext cx="1223739" cy="467212"/>
            </a:xfrm>
            <a:prstGeom prst="foldedCorner">
              <a:avLst/>
            </a:prstGeom>
            <a:solidFill>
              <a:schemeClr val="accent2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400" dirty="0" err="1"/>
                <a:t>Accuracy</a:t>
              </a:r>
              <a:endParaRPr lang="pt-BR" sz="1400" dirty="0"/>
            </a:p>
          </p:txBody>
        </p:sp>
        <p:sp>
          <p:nvSpPr>
            <p:cNvPr id="17" name="Retângulo: Canto Dobrado 16">
              <a:extLst>
                <a:ext uri="{FF2B5EF4-FFF2-40B4-BE49-F238E27FC236}">
                  <a16:creationId xmlns:a16="http://schemas.microsoft.com/office/drawing/2014/main" id="{D61144C2-0161-41A0-960B-DD20EB009941}"/>
                </a:ext>
              </a:extLst>
            </p:cNvPr>
            <p:cNvSpPr/>
            <p:nvPr/>
          </p:nvSpPr>
          <p:spPr>
            <a:xfrm>
              <a:off x="8973402" y="6169878"/>
              <a:ext cx="1232838" cy="474540"/>
            </a:xfrm>
            <a:prstGeom prst="foldedCorner">
              <a:avLst/>
            </a:prstGeom>
            <a:solidFill>
              <a:schemeClr val="accent2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400" dirty="0"/>
                <a:t>F1 Score</a:t>
              </a:r>
            </a:p>
          </p:txBody>
        </p:sp>
        <p:cxnSp>
          <p:nvCxnSpPr>
            <p:cNvPr id="20" name="Conector de Seta Reta 19">
              <a:extLst>
                <a:ext uri="{FF2B5EF4-FFF2-40B4-BE49-F238E27FC236}">
                  <a16:creationId xmlns:a16="http://schemas.microsoft.com/office/drawing/2014/main" id="{765C738D-E2CF-412C-A26D-6CF39D615D66}"/>
                </a:ext>
              </a:extLst>
            </p:cNvPr>
            <p:cNvCxnSpPr>
              <a:stCxn id="7" idx="2"/>
              <a:endCxn id="11" idx="0"/>
            </p:cNvCxnSpPr>
            <p:nvPr/>
          </p:nvCxnSpPr>
          <p:spPr>
            <a:xfrm>
              <a:off x="9105322" y="2497536"/>
              <a:ext cx="1153244" cy="26046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ector de Seta Reta 21">
              <a:extLst>
                <a:ext uri="{FF2B5EF4-FFF2-40B4-BE49-F238E27FC236}">
                  <a16:creationId xmlns:a16="http://schemas.microsoft.com/office/drawing/2014/main" id="{B353702E-5ADB-40D3-895B-198BF82CE135}"/>
                </a:ext>
              </a:extLst>
            </p:cNvPr>
            <p:cNvCxnSpPr>
              <a:stCxn id="8" idx="2"/>
              <a:endCxn id="11" idx="0"/>
            </p:cNvCxnSpPr>
            <p:nvPr/>
          </p:nvCxnSpPr>
          <p:spPr>
            <a:xfrm>
              <a:off x="10258566" y="2497536"/>
              <a:ext cx="0" cy="26046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ector de Seta Reta 23">
              <a:extLst>
                <a:ext uri="{FF2B5EF4-FFF2-40B4-BE49-F238E27FC236}">
                  <a16:creationId xmlns:a16="http://schemas.microsoft.com/office/drawing/2014/main" id="{8360C860-4634-4302-A67C-6B35270DD31C}"/>
                </a:ext>
              </a:extLst>
            </p:cNvPr>
            <p:cNvCxnSpPr>
              <a:stCxn id="9" idx="2"/>
              <a:endCxn id="11" idx="0"/>
            </p:cNvCxnSpPr>
            <p:nvPr/>
          </p:nvCxnSpPr>
          <p:spPr>
            <a:xfrm flipH="1">
              <a:off x="10258566" y="2497535"/>
              <a:ext cx="1153244" cy="26046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ector de Seta Reta 25">
              <a:extLst>
                <a:ext uri="{FF2B5EF4-FFF2-40B4-BE49-F238E27FC236}">
                  <a16:creationId xmlns:a16="http://schemas.microsoft.com/office/drawing/2014/main" id="{D00C3241-8C0B-41A7-8213-6AA864908B03}"/>
                </a:ext>
              </a:extLst>
            </p:cNvPr>
            <p:cNvCxnSpPr>
              <a:stCxn id="11" idx="2"/>
              <a:endCxn id="12" idx="0"/>
            </p:cNvCxnSpPr>
            <p:nvPr/>
          </p:nvCxnSpPr>
          <p:spPr>
            <a:xfrm>
              <a:off x="10258566" y="3494983"/>
              <a:ext cx="0" cy="17858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ector de Seta Reta 27">
              <a:extLst>
                <a:ext uri="{FF2B5EF4-FFF2-40B4-BE49-F238E27FC236}">
                  <a16:creationId xmlns:a16="http://schemas.microsoft.com/office/drawing/2014/main" id="{3D15CE1D-A019-4170-8AB6-4E608FE6CB89}"/>
                </a:ext>
              </a:extLst>
            </p:cNvPr>
            <p:cNvCxnSpPr>
              <a:cxnSpLocks/>
              <a:stCxn id="4" idx="2"/>
              <a:endCxn id="13" idx="0"/>
            </p:cNvCxnSpPr>
            <p:nvPr/>
          </p:nvCxnSpPr>
          <p:spPr>
            <a:xfrm>
              <a:off x="5627423" y="2497536"/>
              <a:ext cx="3066201" cy="191528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ector de Seta Reta 29">
              <a:extLst>
                <a:ext uri="{FF2B5EF4-FFF2-40B4-BE49-F238E27FC236}">
                  <a16:creationId xmlns:a16="http://schemas.microsoft.com/office/drawing/2014/main" id="{46464586-E658-4292-A2DA-9D71A5B32633}"/>
                </a:ext>
              </a:extLst>
            </p:cNvPr>
            <p:cNvCxnSpPr>
              <a:cxnSpLocks/>
              <a:stCxn id="5" idx="2"/>
              <a:endCxn id="13" idx="0"/>
            </p:cNvCxnSpPr>
            <p:nvPr/>
          </p:nvCxnSpPr>
          <p:spPr>
            <a:xfrm>
              <a:off x="6789750" y="2497536"/>
              <a:ext cx="1903874" cy="191528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ector de Seta Reta 31">
              <a:extLst>
                <a:ext uri="{FF2B5EF4-FFF2-40B4-BE49-F238E27FC236}">
                  <a16:creationId xmlns:a16="http://schemas.microsoft.com/office/drawing/2014/main" id="{34C7BFCB-AFFF-46F9-AB72-668E596D107D}"/>
                </a:ext>
              </a:extLst>
            </p:cNvPr>
            <p:cNvCxnSpPr>
              <a:cxnSpLocks/>
              <a:stCxn id="6" idx="2"/>
              <a:endCxn id="13" idx="0"/>
            </p:cNvCxnSpPr>
            <p:nvPr/>
          </p:nvCxnSpPr>
          <p:spPr>
            <a:xfrm>
              <a:off x="7952078" y="2497536"/>
              <a:ext cx="741546" cy="191528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ector de Seta Reta 33">
              <a:extLst>
                <a:ext uri="{FF2B5EF4-FFF2-40B4-BE49-F238E27FC236}">
                  <a16:creationId xmlns:a16="http://schemas.microsoft.com/office/drawing/2014/main" id="{0FD3D85D-CE63-435E-9C60-7647012FA576}"/>
                </a:ext>
              </a:extLst>
            </p:cNvPr>
            <p:cNvCxnSpPr>
              <a:cxnSpLocks/>
              <a:stCxn id="12" idx="2"/>
              <a:endCxn id="13" idx="0"/>
            </p:cNvCxnSpPr>
            <p:nvPr/>
          </p:nvCxnSpPr>
          <p:spPr>
            <a:xfrm flipH="1">
              <a:off x="8693624" y="4056269"/>
              <a:ext cx="1564942" cy="35655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ector de Seta Reta 63">
              <a:extLst>
                <a:ext uri="{FF2B5EF4-FFF2-40B4-BE49-F238E27FC236}">
                  <a16:creationId xmlns:a16="http://schemas.microsoft.com/office/drawing/2014/main" id="{0CA9882D-4EC5-4402-9AD7-EFBF2FD8CC70}"/>
                </a:ext>
              </a:extLst>
            </p:cNvPr>
            <p:cNvCxnSpPr>
              <a:cxnSpLocks/>
              <a:endCxn id="14" idx="0"/>
            </p:cNvCxnSpPr>
            <p:nvPr/>
          </p:nvCxnSpPr>
          <p:spPr>
            <a:xfrm>
              <a:off x="8839179" y="4795524"/>
              <a:ext cx="1" cy="24625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7" name="Imagem 26">
            <a:extLst>
              <a:ext uri="{FF2B5EF4-FFF2-40B4-BE49-F238E27FC236}">
                <a16:creationId xmlns:a16="http://schemas.microsoft.com/office/drawing/2014/main" id="{16C20156-A335-408A-BCDA-929FCED148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9322" y="4918651"/>
            <a:ext cx="2953162" cy="1657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89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A1DFCBE5-52C1-48A9-89CF-E7D68CCA16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06AB74CA-E76D-4922-91FE-A4AAF0487C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47203"/>
            <a:ext cx="11707367" cy="2572622"/>
          </a:xfrm>
          <a:custGeom>
            <a:avLst/>
            <a:gdLst>
              <a:gd name="connsiteX0" fmla="*/ 0 w 11707367"/>
              <a:gd name="connsiteY0" fmla="*/ 0 h 2572622"/>
              <a:gd name="connsiteX1" fmla="*/ 1888420 w 11707367"/>
              <a:gd name="connsiteY1" fmla="*/ 0 h 2572622"/>
              <a:gd name="connsiteX2" fmla="*/ 2198560 w 11707367"/>
              <a:gd name="connsiteY2" fmla="*/ 310139 h 2572622"/>
              <a:gd name="connsiteX3" fmla="*/ 2425431 w 11707367"/>
              <a:gd name="connsiteY3" fmla="*/ 310139 h 2572622"/>
              <a:gd name="connsiteX4" fmla="*/ 2735570 w 11707367"/>
              <a:gd name="connsiteY4" fmla="*/ 0 h 2572622"/>
              <a:gd name="connsiteX5" fmla="*/ 11707367 w 11707367"/>
              <a:gd name="connsiteY5" fmla="*/ 0 h 2572622"/>
              <a:gd name="connsiteX6" fmla="*/ 11707367 w 11707367"/>
              <a:gd name="connsiteY6" fmla="*/ 2572622 h 2572622"/>
              <a:gd name="connsiteX7" fmla="*/ 0 w 11707367"/>
              <a:gd name="connsiteY7" fmla="*/ 2572622 h 2572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707367" h="2572622">
                <a:moveTo>
                  <a:pt x="0" y="0"/>
                </a:moveTo>
                <a:lnTo>
                  <a:pt x="1888420" y="0"/>
                </a:lnTo>
                <a:lnTo>
                  <a:pt x="2198560" y="310139"/>
                </a:lnTo>
                <a:cubicBezTo>
                  <a:pt x="2261209" y="372788"/>
                  <a:pt x="2362782" y="372788"/>
                  <a:pt x="2425431" y="310139"/>
                </a:cubicBezTo>
                <a:lnTo>
                  <a:pt x="2735570" y="0"/>
                </a:lnTo>
                <a:lnTo>
                  <a:pt x="11707367" y="0"/>
                </a:lnTo>
                <a:lnTo>
                  <a:pt x="11707367" y="2572622"/>
                </a:lnTo>
                <a:lnTo>
                  <a:pt x="0" y="2572622"/>
                </a:lnTo>
                <a:close/>
              </a:path>
            </a:pathLst>
          </a:custGeom>
          <a:solidFill>
            <a:srgbClr val="595959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426DF55-5062-44EF-ADAF-8D1611C1E7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691" y="4049486"/>
            <a:ext cx="4825480" cy="1883228"/>
          </a:xfrm>
        </p:spPr>
        <p:txBody>
          <a:bodyPr anchor="ctr">
            <a:normAutofit/>
          </a:bodyPr>
          <a:lstStyle/>
          <a:p>
            <a:r>
              <a:rPr lang="pt-BR">
                <a:solidFill>
                  <a:srgbClr val="FFFFFF"/>
                </a:solidFill>
              </a:rPr>
              <a:t>Modelo K-means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DB7150E-3E83-40DA-8B7B-6B29155A9E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3691" y="1234539"/>
            <a:ext cx="5196897" cy="1375648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83F697FA-D894-41B4-A4EA-7734626A24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707114" y="484633"/>
            <a:ext cx="2875460" cy="2875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31D6ED1-1D7A-417B-8C10-89C62FF4AA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8316" y="4049485"/>
            <a:ext cx="4846151" cy="1883229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pt-BR" sz="1700">
                <a:solidFill>
                  <a:srgbClr val="FFFFFF"/>
                </a:solidFill>
              </a:rPr>
              <a:t>Algoritmo mais popular para agrupamento de dados.</a:t>
            </a:r>
          </a:p>
          <a:p>
            <a:pPr>
              <a:lnSpc>
                <a:spcPct val="90000"/>
              </a:lnSpc>
            </a:pPr>
            <a:r>
              <a:rPr lang="pt-BR" sz="1700">
                <a:solidFill>
                  <a:srgbClr val="FFFFFF"/>
                </a:solidFill>
              </a:rPr>
              <a:t>Nosso melhor resultado foi quando definimos 23 clusters</a:t>
            </a:r>
          </a:p>
          <a:p>
            <a:pPr>
              <a:lnSpc>
                <a:spcPct val="90000"/>
              </a:lnSpc>
            </a:pPr>
            <a:r>
              <a:rPr lang="pt-BR" sz="1700">
                <a:solidFill>
                  <a:srgbClr val="FFFFFF"/>
                </a:solidFill>
              </a:rPr>
              <a:t>Sensível a escala dos valores</a:t>
            </a:r>
          </a:p>
          <a:p>
            <a:pPr>
              <a:lnSpc>
                <a:spcPct val="90000"/>
              </a:lnSpc>
            </a:pPr>
            <a:r>
              <a:rPr lang="pt-BR" sz="1700">
                <a:solidFill>
                  <a:srgbClr val="FFFFFF"/>
                </a:solidFill>
              </a:rPr>
              <a:t>Sensível a inicialização</a:t>
            </a:r>
          </a:p>
        </p:txBody>
      </p:sp>
    </p:spTree>
    <p:extLst>
      <p:ext uri="{BB962C8B-B14F-4D97-AF65-F5344CB8AC3E}">
        <p14:creationId xmlns:p14="http://schemas.microsoft.com/office/powerpoint/2010/main" val="13080616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5" name="Rectangle 134">
            <a:extLst>
              <a:ext uri="{FF2B5EF4-FFF2-40B4-BE49-F238E27FC236}">
                <a16:creationId xmlns:a16="http://schemas.microsoft.com/office/drawing/2014/main" id="{A1DFCBE5-52C1-48A9-89CF-E7D68CCA16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Freeform: Shape 136">
            <a:extLst>
              <a:ext uri="{FF2B5EF4-FFF2-40B4-BE49-F238E27FC236}">
                <a16:creationId xmlns:a16="http://schemas.microsoft.com/office/drawing/2014/main" id="{06AB74CA-E76D-4922-91FE-A4AAF0487C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47203"/>
            <a:ext cx="11707367" cy="2572622"/>
          </a:xfrm>
          <a:custGeom>
            <a:avLst/>
            <a:gdLst>
              <a:gd name="connsiteX0" fmla="*/ 0 w 11707367"/>
              <a:gd name="connsiteY0" fmla="*/ 0 h 2572622"/>
              <a:gd name="connsiteX1" fmla="*/ 1888420 w 11707367"/>
              <a:gd name="connsiteY1" fmla="*/ 0 h 2572622"/>
              <a:gd name="connsiteX2" fmla="*/ 2198560 w 11707367"/>
              <a:gd name="connsiteY2" fmla="*/ 310139 h 2572622"/>
              <a:gd name="connsiteX3" fmla="*/ 2425431 w 11707367"/>
              <a:gd name="connsiteY3" fmla="*/ 310139 h 2572622"/>
              <a:gd name="connsiteX4" fmla="*/ 2735570 w 11707367"/>
              <a:gd name="connsiteY4" fmla="*/ 0 h 2572622"/>
              <a:gd name="connsiteX5" fmla="*/ 11707367 w 11707367"/>
              <a:gd name="connsiteY5" fmla="*/ 0 h 2572622"/>
              <a:gd name="connsiteX6" fmla="*/ 11707367 w 11707367"/>
              <a:gd name="connsiteY6" fmla="*/ 2572622 h 2572622"/>
              <a:gd name="connsiteX7" fmla="*/ 0 w 11707367"/>
              <a:gd name="connsiteY7" fmla="*/ 2572622 h 2572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707367" h="2572622">
                <a:moveTo>
                  <a:pt x="0" y="0"/>
                </a:moveTo>
                <a:lnTo>
                  <a:pt x="1888420" y="0"/>
                </a:lnTo>
                <a:lnTo>
                  <a:pt x="2198560" y="310139"/>
                </a:lnTo>
                <a:cubicBezTo>
                  <a:pt x="2261209" y="372788"/>
                  <a:pt x="2362782" y="372788"/>
                  <a:pt x="2425431" y="310139"/>
                </a:cubicBezTo>
                <a:lnTo>
                  <a:pt x="2735570" y="0"/>
                </a:lnTo>
                <a:lnTo>
                  <a:pt x="11707367" y="0"/>
                </a:lnTo>
                <a:lnTo>
                  <a:pt x="11707367" y="2572622"/>
                </a:lnTo>
                <a:lnTo>
                  <a:pt x="0" y="2572622"/>
                </a:lnTo>
                <a:close/>
              </a:path>
            </a:pathLst>
          </a:custGeom>
          <a:solidFill>
            <a:srgbClr val="595959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426DF55-5062-44EF-ADAF-8D1611C1E7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691" y="4049486"/>
            <a:ext cx="4825480" cy="1883228"/>
          </a:xfrm>
        </p:spPr>
        <p:txBody>
          <a:bodyPr anchor="ctr">
            <a:normAutofit/>
          </a:bodyPr>
          <a:lstStyle/>
          <a:p>
            <a:r>
              <a:rPr lang="pt-BR" dirty="0">
                <a:solidFill>
                  <a:srgbClr val="FFFFFF"/>
                </a:solidFill>
              </a:rPr>
              <a:t>Modelo SVM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9C0C71D8-E3C4-42D0-99A8-7E5E4AA1CC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3691" y="1071638"/>
            <a:ext cx="5196897" cy="1701450"/>
          </a:xfrm>
          <a:prstGeom prst="rect">
            <a:avLst/>
          </a:prstGeom>
        </p:spPr>
      </p:pic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31D6ED1-1D7A-417B-8C10-89C62FF4AA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8316" y="4049485"/>
            <a:ext cx="4846151" cy="1883229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90000"/>
              </a:lnSpc>
            </a:pPr>
            <a:r>
              <a:rPr lang="pt-BR" sz="1700" dirty="0">
                <a:solidFill>
                  <a:srgbClr val="FFFFFF"/>
                </a:solidFill>
              </a:rPr>
              <a:t>Parece efetivo quando não temos muitos dados</a:t>
            </a:r>
          </a:p>
          <a:p>
            <a:r>
              <a:rPr lang="pt-BR" dirty="0"/>
              <a:t>O modelo escolhido a partir da definição de função </a:t>
            </a:r>
          </a:p>
          <a:p>
            <a:r>
              <a:rPr lang="pt-BR" dirty="0" err="1"/>
              <a:t>SGDClassifier</a:t>
            </a:r>
            <a:r>
              <a:rPr lang="pt-BR" dirty="0"/>
              <a:t> é uma classe para treinar modelos lineares. A função de erro padrão produz um modelo (SVM)</a:t>
            </a:r>
          </a:p>
          <a:p>
            <a:pPr>
              <a:lnSpc>
                <a:spcPct val="90000"/>
              </a:lnSpc>
            </a:pPr>
            <a:endParaRPr lang="pt-BR" sz="1700" dirty="0">
              <a:solidFill>
                <a:srgbClr val="FFFFFF"/>
              </a:solidFill>
            </a:endParaRPr>
          </a:p>
        </p:txBody>
      </p:sp>
      <p:pic>
        <p:nvPicPr>
          <p:cNvPr id="11" name="Imagem 10" descr="Gráfico, Gráfico de dispersão&#10;&#10;Descrição gerada automaticamente">
            <a:extLst>
              <a:ext uri="{FF2B5EF4-FFF2-40B4-BE49-F238E27FC236}">
                <a16:creationId xmlns:a16="http://schemas.microsoft.com/office/drawing/2014/main" id="{17BFE533-0F39-48C0-B209-2C7883973E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4279" y="400465"/>
            <a:ext cx="3781689" cy="2810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4286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52ECCBA-6DD0-4CFE-BB1B-30D30EE5C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API 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A3424BD-0A0D-4C85-9FE2-B9380BE8FD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7642" y="1953034"/>
            <a:ext cx="6268325" cy="1648055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C1F64007-2926-448B-BCB0-AC130F62F9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7642" y="3857756"/>
            <a:ext cx="8935697" cy="2553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805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tável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TM03457503[[fn=Citável]]</Template>
  <TotalTime>154</TotalTime>
  <Words>210</Words>
  <Application>Microsoft Office PowerPoint</Application>
  <PresentationFormat>Widescreen</PresentationFormat>
  <Paragraphs>38</Paragraphs>
  <Slides>6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6</vt:i4>
      </vt:variant>
    </vt:vector>
  </HeadingPairs>
  <TitlesOfParts>
    <vt:vector size="10" baseType="lpstr">
      <vt:lpstr>Calibri</vt:lpstr>
      <vt:lpstr>Century Gothic</vt:lpstr>
      <vt:lpstr>Wingdings 2</vt:lpstr>
      <vt:lpstr>Citável</vt:lpstr>
      <vt:lpstr>Apresentação dos exercícios Desenv. de Sistemas Inteligentes</vt:lpstr>
      <vt:lpstr>Premissas e Contexto</vt:lpstr>
      <vt:lpstr>Modelo + Métricas (Arquitetura)</vt:lpstr>
      <vt:lpstr>Modelo K-means</vt:lpstr>
      <vt:lpstr>Modelo SVM</vt:lpstr>
      <vt:lpstr>API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exercícios Desenv. de Sistemas Inteligentes</dc:title>
  <dc:creator>Diogo Alves</dc:creator>
  <cp:lastModifiedBy>Diogo Alves</cp:lastModifiedBy>
  <cp:revision>5</cp:revision>
  <dcterms:created xsi:type="dcterms:W3CDTF">2022-02-13T15:57:49Z</dcterms:created>
  <dcterms:modified xsi:type="dcterms:W3CDTF">2022-02-15T01:57:16Z</dcterms:modified>
</cp:coreProperties>
</file>